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4" r:id="rId1"/>
  </p:sldMasterIdLst>
  <p:notesMasterIdLst>
    <p:notesMasterId r:id="rId30"/>
  </p:notesMasterIdLst>
  <p:handoutMasterIdLst>
    <p:handoutMasterId r:id="rId31"/>
  </p:handoutMasterIdLst>
  <p:sldIdLst>
    <p:sldId id="634" r:id="rId2"/>
    <p:sldId id="525" r:id="rId3"/>
    <p:sldId id="586" r:id="rId4"/>
    <p:sldId id="256" r:id="rId5"/>
    <p:sldId id="526" r:id="rId6"/>
    <p:sldId id="556" r:id="rId7"/>
    <p:sldId id="698" r:id="rId8"/>
    <p:sldId id="651" r:id="rId9"/>
    <p:sldId id="788" r:id="rId10"/>
    <p:sldId id="679" r:id="rId11"/>
    <p:sldId id="797" r:id="rId12"/>
    <p:sldId id="683" r:id="rId13"/>
    <p:sldId id="754" r:id="rId14"/>
    <p:sldId id="755" r:id="rId15"/>
    <p:sldId id="789" r:id="rId16"/>
    <p:sldId id="790" r:id="rId17"/>
    <p:sldId id="791" r:id="rId18"/>
    <p:sldId id="792" r:id="rId19"/>
    <p:sldId id="793" r:id="rId20"/>
    <p:sldId id="794" r:id="rId21"/>
    <p:sldId id="687" r:id="rId22"/>
    <p:sldId id="688" r:id="rId23"/>
    <p:sldId id="795" r:id="rId24"/>
    <p:sldId id="544" r:id="rId25"/>
    <p:sldId id="798" r:id="rId26"/>
    <p:sldId id="747" r:id="rId27"/>
    <p:sldId id="690" r:id="rId28"/>
    <p:sldId id="799" r:id="rId29"/>
  </p:sldIdLst>
  <p:sldSz cx="9144000" cy="5143500" type="screen16x9"/>
  <p:notesSz cx="6858000" cy="9144000"/>
  <p:embeddedFontLst>
    <p:embeddedFont>
      <p:font typeface="Cambria Math" pitchFamily="18" charset="0"/>
      <p:regular r:id="rId32"/>
    </p:embeddedFont>
    <p:embeddedFont>
      <p:font typeface="楷体" pitchFamily="49" charset="-122"/>
      <p:regular r:id="rId33"/>
    </p:embeddedFont>
    <p:embeddedFont>
      <p:font typeface="隶书" pitchFamily="49" charset="-122"/>
      <p:regular r:id="rId34"/>
    </p:embeddedFont>
    <p:embeddedFont>
      <p:font typeface="Calibri" pitchFamily="34" charset="0"/>
      <p:regular r:id="rId35"/>
      <p:bold r:id="rId36"/>
      <p:italic r:id="rId37"/>
      <p:boldItalic r:id="rId38"/>
    </p:embeddedFont>
    <p:embeddedFont>
      <p:font typeface="黑体" pitchFamily="49" charset="-122"/>
      <p:regular r:id="rId3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4731" autoAdjust="0"/>
  </p:normalViewPr>
  <p:slideViewPr>
    <p:cSldViewPr showGuides="1">
      <p:cViewPr varScale="1">
        <p:scale>
          <a:sx n="139" d="100"/>
          <a:sy n="139" d="100"/>
        </p:scale>
        <p:origin x="-912" y="-102"/>
      </p:cViewPr>
      <p:guideLst>
        <p:guide orient="horz" pos="1678"/>
        <p:guide pos="27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478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9033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812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3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663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368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12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4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379339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9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70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24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8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98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66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121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706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Relationship Id="rId9" Type="http://schemas.openxmlformats.org/officeDocument/2006/relationships/image" Target="../media/image8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83568" y="1203598"/>
            <a:ext cx="7997825" cy="2953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第五章</a:t>
            </a:r>
            <a:r>
              <a:rPr lang="en-US" altLang="zh-CN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一元一次方程</a:t>
            </a:r>
            <a:r>
              <a:rPr lang="zh-CN" altLang="en-US" sz="32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5.3 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实际问题与一元一次方程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产品配套问题与工程问题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58651" y="1779662"/>
            <a:ext cx="8101330" cy="22382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机械厂加工车间有85名工人，平均每人每天加工大齿轮16个或小齿轮10个，已知2个大齿轮与3个小齿轮刚好配成1套，那么需要分别安排多少名工人加工大、小齿轮，才能使每天加工的大、小齿轮刚好配套？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9" name="组合 18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2" name="直接连接符 21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26235" y="1275606"/>
            <a:ext cx="8094235" cy="286232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306070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思考：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①若安排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名工人加工大齿轮，则有</a:t>
            </a:r>
            <a:r>
              <a:rPr lang="zh-CN" sz="2400" b="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</a:t>
            </a:r>
            <a:r>
              <a:rPr lang="en-US" altLang="zh-CN" sz="2400" b="0" u="sng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</a:t>
            </a:r>
            <a:r>
              <a:rPr lang="zh-CN" sz="2400" b="0" u="sng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</a:t>
            </a:r>
            <a:r>
              <a:rPr 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工人加工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小齿轮.</a:t>
            </a:r>
            <a:endParaRPr lang="en-US" sz="2400" b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marL="0" indent="306070">
              <a:lnSpc>
                <a:spcPct val="150000"/>
              </a:lnSpc>
            </a:pP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②</a:t>
            </a:r>
            <a:r>
              <a:rPr lang="en-US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名工人每天可加工_____个大齿轮，加工小齿轮的工人每天可加工</a:t>
            </a:r>
            <a:r>
              <a:rPr lang="zh-CN" sz="2400" b="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</a:t>
            </a:r>
            <a:r>
              <a:rPr lang="en-US" altLang="zh-CN" sz="2400" b="0" u="sng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</a:t>
            </a:r>
            <a:r>
              <a:rPr lang="zh-CN" sz="2400" b="0" u="sng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个小齿轮.</a:t>
            </a:r>
          </a:p>
          <a:p>
            <a:pPr marL="0" indent="306070">
              <a:lnSpc>
                <a:spcPct val="150000"/>
              </a:lnSpc>
            </a:pP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③按题中的配套方法，你是否可找出其中的等量关系呢？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88224" y="1357747"/>
            <a:ext cx="121412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85-</a:t>
            </a:r>
            <a:r>
              <a:rPr lang="en-US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  <a:endParaRPr lang="en-US" altLang="en-US" sz="2400" b="0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4" name="文本框 19"/>
          <p:cNvSpPr txBox="1"/>
          <p:nvPr/>
        </p:nvSpPr>
        <p:spPr>
          <a:xfrm>
            <a:off x="4007462" y="2476579"/>
            <a:ext cx="7651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endParaRPr lang="en-US" altLang="en-US" sz="2400" b="0" i="1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5" name="文本框 20"/>
          <p:cNvSpPr txBox="1"/>
          <p:nvPr/>
        </p:nvSpPr>
        <p:spPr>
          <a:xfrm>
            <a:off x="2432482" y="3003798"/>
            <a:ext cx="15106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85-</a:t>
            </a:r>
            <a:r>
              <a:rPr lang="en-US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  <a:endParaRPr lang="en-US" altLang="en-US" sz="2400" b="0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60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00" name="文本框 99"/>
          <p:cNvSpPr txBox="1"/>
          <p:nvPr/>
        </p:nvSpPr>
        <p:spPr>
          <a:xfrm>
            <a:off x="614373" y="1109944"/>
            <a:ext cx="8466455" cy="44627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300" b="0" dirty="0"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每天加工的大齿轮个数与每天加工的小齿轮个数的比恰为</a:t>
            </a:r>
            <a:r>
              <a:rPr lang="en-US" sz="2300" b="0" dirty="0"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2∶3.</a:t>
            </a:r>
            <a:endParaRPr lang="en-US" altLang="en-US" sz="2300" b="0" dirty="0">
              <a:solidFill>
                <a:schemeClr val="tx1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5640" y="1635646"/>
            <a:ext cx="803783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400" b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即：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3×</a:t>
            </a:r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每天加工</a:t>
            </a:r>
            <a:r>
              <a:rPr lang="zh-CN" sz="2400" b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的大齿轮个数</a:t>
            </a:r>
            <a:r>
              <a:rPr lang="en-US" altLang="zh-CN" sz="2400" b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zh-CN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2×每天加工的</a:t>
            </a:r>
            <a:r>
              <a:rPr lang="zh-CN" sz="2400" b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小齿轮个数</a:t>
            </a:r>
            <a:endParaRPr lang="zh-CN" altLang="en-US" sz="2400" b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5151" y="2139701"/>
            <a:ext cx="8253095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解：设安排</a:t>
            </a:r>
            <a:r>
              <a:rPr 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名工人加工大齿轮，则有（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85-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名工人</a:t>
            </a:r>
            <a:r>
              <a:rPr 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加工</a:t>
            </a:r>
            <a:endParaRPr lang="en-US" altLang="zh-CN" sz="240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小齿轮</a:t>
            </a:r>
            <a:r>
              <a:rPr 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根据题意，得：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610789" y="3070452"/>
            <a:ext cx="37147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3×16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=2×10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85-</a:t>
            </a:r>
            <a:r>
              <a:rPr lang="en-US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  <a:endParaRPr lang="en-US" altLang="en-US" sz="2400" b="0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71600" y="3590925"/>
            <a:ext cx="48475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解这个方程得：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=25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71279" y="4076510"/>
            <a:ext cx="76504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答：应安排</a:t>
            </a: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25</a:t>
            </a:r>
            <a:r>
              <a:rPr lang="zh-CN" altLang="en-US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名工人加工大齿轮，</a:t>
            </a: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60</a:t>
            </a:r>
            <a:r>
              <a:rPr lang="zh-CN" altLang="en-US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名工人加工小齿轮</a:t>
            </a: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  <p:bldP spid="7" grpId="0"/>
      <p:bldP spid="9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00" name="文本框 99"/>
          <p:cNvSpPr txBox="1"/>
          <p:nvPr/>
        </p:nvSpPr>
        <p:spPr>
          <a:xfrm>
            <a:off x="871779" y="2544584"/>
            <a:ext cx="8006715" cy="233717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25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思考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：①两人合作32小时完成对吗？为什么？</a:t>
            </a:r>
          </a:p>
          <a:p>
            <a:pPr marL="0" indent="0">
              <a:lnSpc>
                <a:spcPct val="125000"/>
              </a:lnSpc>
            </a:pP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②甲每小时完成全部工作的______；乙每小时完成全部工作的_______；</a:t>
            </a:r>
          </a:p>
          <a:p>
            <a:pPr marL="0" indent="0">
              <a:lnSpc>
                <a:spcPct val="125000"/>
              </a:lnSpc>
            </a:pP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甲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小时完成全部工作的_______；乙x小时完成全部工作的_______.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62716" y="1592400"/>
            <a:ext cx="7879080" cy="10156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问题</a:t>
            </a:r>
            <a:r>
              <a:rPr 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：一件工作，甲单独做20小时完成，乙单独做12小时</a:t>
            </a:r>
          </a:p>
          <a:p>
            <a:pPr>
              <a:lnSpc>
                <a:spcPct val="125000"/>
              </a:lnSpc>
            </a:pPr>
            <a:r>
              <a:rPr 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完成，那么两人合作多少小时完成？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20083" y="2564128"/>
            <a:ext cx="93853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400" b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不对</a:t>
            </a:r>
            <a:endParaRPr lang="en-US" altLang="en-US" sz="2400" b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24" name="组合 23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活动三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5" name="直接连接符 24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740250" y="2794314"/>
                <a:ext cx="576064" cy="671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20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0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20</m:t>
                          </m:r>
                        </m:den>
                      </m:f>
                    </m:oMath>
                  </m:oMathPara>
                </a14:m>
                <a:endParaRPr lang="zh-CN" altLang="en-US" sz="2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0250" y="2794314"/>
                <a:ext cx="576064" cy="67191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1769176" y="3291829"/>
                <a:ext cx="576064" cy="668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20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000" b="0" i="0" dirty="0" smtClean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zh-CN" altLang="en-US" sz="2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9176" y="3291829"/>
                <a:ext cx="576064" cy="66890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329092" y="3755046"/>
                <a:ext cx="576064" cy="611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2000" i="1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</a:rPr>
                            <m:t>x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000" b="0" i="0" dirty="0" smtClean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20</m:t>
                          </m:r>
                        </m:den>
                      </m:f>
                    </m:oMath>
                  </m:oMathPara>
                </a14:m>
                <a:endParaRPr lang="zh-CN" altLang="en-US" sz="2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9092" y="3755046"/>
                <a:ext cx="576064" cy="61196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115616" y="4201674"/>
                <a:ext cx="576064" cy="611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2000" i="1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</a:rPr>
                            <m:t>x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000" b="0" i="0" dirty="0" smtClean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20</m:t>
                          </m:r>
                        </m:den>
                      </m:f>
                    </m:oMath>
                  </m:oMathPara>
                </a14:m>
                <a:endParaRPr lang="zh-CN" altLang="en-US" sz="2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4201674"/>
                <a:ext cx="576064" cy="61196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" grpId="0"/>
      <p:bldP spid="2" grpId="0"/>
      <p:bldP spid="29" grpId="0"/>
      <p:bldP spid="30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195736" y="2042495"/>
            <a:ext cx="259300" cy="47767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79560" y="1232278"/>
                <a:ext cx="7416824" cy="19025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解：设两人合作</a:t>
                </a:r>
                <a:r>
                  <a:rPr lang="en-US" altLang="zh-CN" sz="2400" i="1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小时完成这件工作，由题意，得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20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  <a:sym typeface="+mn-ea"/>
                          </a:rPr>
                          <m:t>20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  <a:sym typeface="+mn-ea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，解得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7.5.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答：两人合作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7.5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小时可以完成这件工作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.</a:t>
                </a:r>
                <a:endParaRPr lang="zh-CN" altLang="en-US" sz="2400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560" y="1232278"/>
                <a:ext cx="7416824" cy="1902572"/>
              </a:xfrm>
              <a:prstGeom prst="rect">
                <a:avLst/>
              </a:prstGeom>
              <a:blipFill rotWithShape="1">
                <a:blip r:embed="rId2"/>
                <a:stretch>
                  <a:fillRect l="-1233" b="-70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曲线连接符 6"/>
          <p:cNvCxnSpPr/>
          <p:nvPr/>
        </p:nvCxnSpPr>
        <p:spPr>
          <a:xfrm>
            <a:off x="2455036" y="2360147"/>
            <a:ext cx="4277204" cy="211603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9" name="TextBox 6"/>
          <p:cNvSpPr txBox="1"/>
          <p:nvPr/>
        </p:nvSpPr>
        <p:spPr>
          <a:xfrm>
            <a:off x="6660232" y="2281331"/>
            <a:ext cx="21539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zh-CN" altLang="en-US" sz="2400" b="1" dirty="0" smtClean="0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工程问题中，常把</a:t>
            </a:r>
            <a:r>
              <a:rPr kumimoji="1" lang="zh-CN" altLang="en-US" sz="2400" b="1" dirty="0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工作总量看</a:t>
            </a:r>
            <a:r>
              <a:rPr kumimoji="1" lang="zh-CN" altLang="en-US" sz="2400" b="1" dirty="0" smtClean="0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作单位“</a:t>
            </a:r>
            <a:r>
              <a:rPr kumimoji="1" lang="en-US" altLang="zh-CN" sz="2400" b="1" dirty="0" smtClean="0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kumimoji="1" lang="zh-CN" altLang="en-US" sz="2400" b="1" dirty="0" smtClean="0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3315" name="矩形 14"/>
          <p:cNvSpPr/>
          <p:nvPr/>
        </p:nvSpPr>
        <p:spPr>
          <a:xfrm>
            <a:off x="921232" y="1571774"/>
            <a:ext cx="7848600" cy="18637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strike="noStrike" noProof="1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</a:t>
            </a:r>
            <a:r>
              <a:rPr lang="zh-CN" altLang="en-US" sz="2400" strike="noStrike" noProof="1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整理一批图书，由一个人做要</a:t>
            </a:r>
            <a:r>
              <a:rPr lang="en-US" altLang="x-none" sz="2400" strike="noStrike" noProof="1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40 h </a:t>
            </a:r>
            <a:r>
              <a:rPr lang="zh-CN" altLang="en-US" sz="2400" strike="noStrike" noProof="1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完成</a:t>
            </a:r>
            <a:r>
              <a:rPr lang="en-US" altLang="x-none" sz="2400" strike="noStrike" noProof="1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2400" strike="noStrike" noProof="1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现计划由一部分人先做</a:t>
            </a:r>
            <a:r>
              <a:rPr lang="en-US" altLang="x-none" sz="2400" strike="noStrike" noProof="1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 h</a:t>
            </a:r>
            <a:r>
              <a:rPr lang="zh-CN" altLang="en-US" sz="2400" strike="noStrike" noProof="1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，然后增加 </a:t>
            </a:r>
            <a:r>
              <a:rPr lang="en-US" altLang="x-none" sz="2400" strike="noStrike" noProof="1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400" strike="noStrike" noProof="1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人与他们一起做</a:t>
            </a:r>
            <a:r>
              <a:rPr lang="en-US" altLang="x-none" sz="2400" strike="noStrike" noProof="1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8 h</a:t>
            </a:r>
            <a:r>
              <a:rPr lang="zh-CN" altLang="en-US" sz="2400" strike="noStrike" noProof="1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，完成这项工作</a:t>
            </a:r>
            <a:r>
              <a:rPr lang="en-US" altLang="x-none" sz="2400" strike="noStrike" noProof="1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 </a:t>
            </a:r>
            <a:r>
              <a:rPr lang="zh-CN" altLang="en-US" sz="2400" strike="noStrike" noProof="1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假设这些人的工作效率相同，具体应该安排多少人工作？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091085" y="3460681"/>
            <a:ext cx="7200265" cy="1199515"/>
          </a:xfrm>
          <a:prstGeom prst="roundRect">
            <a:avLst/>
          </a:prstGeom>
          <a:solidFill>
            <a:srgbClr val="ECD9FF"/>
          </a:solidFill>
          <a:ln>
            <a:solidFill>
              <a:srgbClr val="FFF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这类问题中常常把总工作量看作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，并利用“工作量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人均效率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×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人数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×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时间”的关系考虑问题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9" name="组合 18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活动四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391592" y="-114403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4338" name="矩形 14"/>
          <p:cNvSpPr/>
          <p:nvPr/>
        </p:nvSpPr>
        <p:spPr>
          <a:xfrm>
            <a:off x="899592" y="1131590"/>
            <a:ext cx="2099310" cy="49314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ctr"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strike="noStrike" noProof="1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分析与整理：</a:t>
            </a:r>
          </a:p>
        </p:txBody>
      </p:sp>
      <p:graphicFrame>
        <p:nvGraphicFramePr>
          <p:cNvPr id="14339" name="表格 14338"/>
          <p:cNvGraphicFramePr/>
          <p:nvPr>
            <p:extLst>
              <p:ext uri="{D42A27DB-BD31-4B8C-83A1-F6EECF244321}">
                <p14:modId xmlns:p14="http://schemas.microsoft.com/office/powerpoint/2010/main" val="1641002458"/>
              </p:ext>
            </p:extLst>
          </p:nvPr>
        </p:nvGraphicFramePr>
        <p:xfrm>
          <a:off x="1219632" y="1645182"/>
          <a:ext cx="6350000" cy="2164970"/>
        </p:xfrm>
        <a:graphic>
          <a:graphicData uri="http://schemas.openxmlformats.org/drawingml/2006/table">
            <a:tbl>
              <a:tblPr/>
              <a:tblGrid>
                <a:gridCol w="1166495"/>
                <a:gridCol w="1425575"/>
                <a:gridCol w="970915"/>
                <a:gridCol w="908050"/>
                <a:gridCol w="1878965"/>
              </a:tblGrid>
              <a:tr h="358140"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人均效率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人数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时间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工作量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580"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前一部分工作</a:t>
                      </a: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en-US" altLang="x-none" sz="2400" b="1" i="1" dirty="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x-none" sz="24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x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x-none" sz="2400" b="1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5030"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后一部分工作</a:t>
                      </a: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x-none" sz="24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x</a:t>
                      </a:r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＋</a:t>
                      </a:r>
                      <a:r>
                        <a:rPr lang="en-US" altLang="x-none" sz="2400" b="1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2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en-US" altLang="x-none" sz="2400" b="1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endParaRPr lang="zh-CN" altLang="en-US" sz="2400" b="1" dirty="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364" name="对象 143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322971"/>
              </p:ext>
            </p:extLst>
          </p:nvPr>
        </p:nvGraphicFramePr>
        <p:xfrm>
          <a:off x="2824912" y="2160167"/>
          <a:ext cx="397510" cy="685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r:id="rId3" imgW="229870" imgH="396240" progId="Equation.3">
                  <p:embed/>
                </p:oleObj>
              </mc:Choice>
              <mc:Fallback>
                <p:oleObj r:id="rId3" imgW="229870" imgH="39624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24912" y="2160167"/>
                        <a:ext cx="397510" cy="68516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65" name="对象 143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385675"/>
              </p:ext>
            </p:extLst>
          </p:nvPr>
        </p:nvGraphicFramePr>
        <p:xfrm>
          <a:off x="2842057" y="2992017"/>
          <a:ext cx="380365" cy="655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" r:id="rId5" imgW="229870" imgH="396240" progId="Equation.3">
                  <p:embed/>
                </p:oleObj>
              </mc:Choice>
              <mc:Fallback>
                <p:oleObj r:id="rId5" imgW="229870" imgH="39624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42057" y="2992017"/>
                        <a:ext cx="380365" cy="6553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367" name="组合 14366"/>
          <p:cNvGrpSpPr/>
          <p:nvPr/>
        </p:nvGrpSpPr>
        <p:grpSpPr>
          <a:xfrm>
            <a:off x="3334881" y="2232262"/>
            <a:ext cx="3539895" cy="678040"/>
            <a:chOff x="282" y="42"/>
            <a:chExt cx="2039" cy="395"/>
          </a:xfrm>
        </p:grpSpPr>
        <p:sp>
          <p:nvSpPr>
            <p:cNvPr id="2" name="文本框 14367"/>
            <p:cNvSpPr txBox="1"/>
            <p:nvPr/>
          </p:nvSpPr>
          <p:spPr>
            <a:xfrm>
              <a:off x="282" y="85"/>
              <a:ext cx="336" cy="268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×</a:t>
              </a:r>
            </a:p>
          </p:txBody>
        </p:sp>
        <p:sp>
          <p:nvSpPr>
            <p:cNvPr id="14368" name="文本框 14368"/>
            <p:cNvSpPr txBox="1"/>
            <p:nvPr/>
          </p:nvSpPr>
          <p:spPr>
            <a:xfrm>
              <a:off x="1677" y="131"/>
              <a:ext cx="384" cy="268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＝</a:t>
              </a:r>
            </a:p>
          </p:txBody>
        </p:sp>
        <p:sp>
          <p:nvSpPr>
            <p:cNvPr id="14369" name="文本框 14369"/>
            <p:cNvSpPr txBox="1"/>
            <p:nvPr/>
          </p:nvSpPr>
          <p:spPr>
            <a:xfrm>
              <a:off x="1096" y="108"/>
              <a:ext cx="336" cy="268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×</a:t>
              </a:r>
            </a:p>
          </p:txBody>
        </p:sp>
        <p:graphicFrame>
          <p:nvGraphicFramePr>
            <p:cNvPr id="14370" name="对象 14370"/>
            <p:cNvGraphicFramePr>
              <a:graphicFrameLocks noChangeAspect="1"/>
            </p:cNvGraphicFramePr>
            <p:nvPr/>
          </p:nvGraphicFramePr>
          <p:xfrm>
            <a:off x="2091" y="42"/>
            <a:ext cx="230" cy="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0" r:id="rId6" imgW="229870" imgH="396240" progId="Equation.3">
                    <p:embed/>
                  </p:oleObj>
                </mc:Choice>
                <mc:Fallback>
                  <p:oleObj r:id="rId6" imgW="229870" imgH="396240" progId="Equation.3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091" y="42"/>
                          <a:ext cx="230" cy="39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372" name="组合 14371"/>
          <p:cNvGrpSpPr/>
          <p:nvPr/>
        </p:nvGrpSpPr>
        <p:grpSpPr>
          <a:xfrm>
            <a:off x="3334515" y="3064014"/>
            <a:ext cx="3849943" cy="660874"/>
            <a:chOff x="190" y="56"/>
            <a:chExt cx="2218" cy="385"/>
          </a:xfrm>
        </p:grpSpPr>
        <p:sp>
          <p:nvSpPr>
            <p:cNvPr id="3" name="文本框 14372"/>
            <p:cNvSpPr txBox="1"/>
            <p:nvPr/>
          </p:nvSpPr>
          <p:spPr>
            <a:xfrm>
              <a:off x="190" y="71"/>
              <a:ext cx="336" cy="268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×</a:t>
              </a:r>
            </a:p>
          </p:txBody>
        </p:sp>
        <p:sp>
          <p:nvSpPr>
            <p:cNvPr id="14373" name="文本框 14373"/>
            <p:cNvSpPr txBox="1"/>
            <p:nvPr/>
          </p:nvSpPr>
          <p:spPr>
            <a:xfrm>
              <a:off x="995" y="117"/>
              <a:ext cx="336" cy="268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×</a:t>
              </a:r>
            </a:p>
          </p:txBody>
        </p:sp>
        <p:graphicFrame>
          <p:nvGraphicFramePr>
            <p:cNvPr id="14374" name="对象 14374"/>
            <p:cNvGraphicFramePr>
              <a:graphicFrameLocks noChangeAspect="1"/>
            </p:cNvGraphicFramePr>
            <p:nvPr/>
          </p:nvGraphicFramePr>
          <p:xfrm>
            <a:off x="1875" y="56"/>
            <a:ext cx="533" cy="3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1" r:id="rId8" imgW="548005" imgH="394970" progId="Equation.3">
                    <p:embed/>
                  </p:oleObj>
                </mc:Choice>
                <mc:Fallback>
                  <p:oleObj r:id="rId8" imgW="548005" imgH="394970" progId="Equation.3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875" y="56"/>
                          <a:ext cx="533" cy="38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75" name="文本框 14375"/>
            <p:cNvSpPr txBox="1"/>
            <p:nvPr/>
          </p:nvSpPr>
          <p:spPr>
            <a:xfrm>
              <a:off x="1585" y="114"/>
              <a:ext cx="384" cy="268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＝</a:t>
              </a:r>
            </a:p>
          </p:txBody>
        </p:sp>
      </p:grpSp>
      <p:grpSp>
        <p:nvGrpSpPr>
          <p:cNvPr id="14377" name="组合 14376"/>
          <p:cNvGrpSpPr/>
          <p:nvPr/>
        </p:nvGrpSpPr>
        <p:grpSpPr>
          <a:xfrm>
            <a:off x="1951787" y="4026432"/>
            <a:ext cx="5164455" cy="536575"/>
            <a:chOff x="0" y="0"/>
            <a:chExt cx="1632" cy="338"/>
          </a:xfrm>
        </p:grpSpPr>
        <p:sp>
          <p:nvSpPr>
            <p:cNvPr id="7" name="圆角矩形 14377"/>
            <p:cNvSpPr/>
            <p:nvPr/>
          </p:nvSpPr>
          <p:spPr>
            <a:xfrm>
              <a:off x="0" y="0"/>
              <a:ext cx="1632" cy="338"/>
            </a:xfrm>
            <a:prstGeom prst="roundRect">
              <a:avLst>
                <a:gd name="adj" fmla="val 16667"/>
              </a:avLst>
            </a:prstGeom>
            <a:solidFill>
              <a:srgbClr val="81E7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3" dist="17961" dir="2699999">
                <a:srgbClr val="000000">
                  <a:alpha val="50000"/>
                </a:srgbClr>
              </a:prstShdw>
            </a:effectLst>
          </p:spPr>
          <p:txBody>
            <a:bodyPr wrap="none" anchor="ctr"/>
            <a:lstStyle/>
            <a:p>
              <a:pPr algn="ctr" eaLnBrk="0" hangingPunct="0"/>
              <a:endPara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78" name="文本框 14378"/>
            <p:cNvSpPr txBox="1"/>
            <p:nvPr/>
          </p:nvSpPr>
          <p:spPr>
            <a:xfrm>
              <a:off x="48" y="9"/>
              <a:ext cx="1488" cy="329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anchor="t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工作量之和等于总工作量</a:t>
              </a:r>
              <a:r>
                <a:rPr lang="en-US" altLang="zh-CN" sz="28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362" name="矩形 14"/>
              <p:cNvSpPr/>
              <p:nvPr/>
            </p:nvSpPr>
            <p:spPr>
              <a:xfrm>
                <a:off x="929996" y="777936"/>
                <a:ext cx="6935470" cy="4120808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square" anchor="ctr">
                <a:spAutoFit/>
              </a:bodyPr>
              <a:lstStyle/>
              <a:p>
                <a:pPr lvl="0" eaLnBrk="0" fontAlgn="base" hangingPunct="0">
                  <a:lnSpc>
                    <a:spcPct val="125000"/>
                  </a:lnSpc>
                  <a:spcBef>
                    <a:spcPct val="20000"/>
                  </a:spcBef>
                </a:pP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解：设安排 </a:t>
                </a:r>
                <a:r>
                  <a:rPr lang="en-US" altLang="x-none" sz="2400" i="1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 </a:t>
                </a: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人先做</a:t>
                </a: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 h.</a:t>
                </a:r>
              </a:p>
              <a:p>
                <a:pPr lvl="0" eaLnBrk="0" hangingPunct="0">
                  <a:lnSpc>
                    <a:spcPct val="125000"/>
                  </a:lnSpc>
                  <a:spcBef>
                    <a:spcPct val="20000"/>
                  </a:spcBef>
                </a:pP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依题意得</a:t>
                </a:r>
                <a:r>
                  <a:rPr lang="zh-CN" altLang="en-US" sz="2400" strike="noStrike" noProof="1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trike="noStrike" noProof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x-none" sz="2400" noProof="1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x-none" sz="2400" i="1" noProof="1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x-none" sz="2400" noProof="1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zh-CN" altLang="en-US" sz="2400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＋</a:t>
                </a:r>
                <a:r>
                  <a:rPr lang="en-US" altLang="zh-CN" sz="2400" noProof="1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noProof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x-none" sz="2400" noProof="1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8(</m:t>
                        </m:r>
                        <m:r>
                          <m:rPr>
                            <m:nor/>
                          </m:rPr>
                          <a:rPr lang="en-US" altLang="x-none" sz="2400" i="1" noProof="1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zh-CN" altLang="en-US" sz="2400" noProof="1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en-US" altLang="x-none" sz="2400" noProof="1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2)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x-none" sz="2400" noProof="1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zh-CN" altLang="en-US" sz="2400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zh-CN" altLang="en-US" sz="2400" noProof="1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noProof="1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</a:t>
                </a:r>
                <a:endParaRPr lang="zh-CN" altLang="en-US" sz="2400" strike="noStrike" noProof="1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lvl="0" eaLnBrk="0" fontAlgn="base" hangingPunct="0">
                  <a:lnSpc>
                    <a:spcPct val="125000"/>
                  </a:lnSpc>
                  <a:spcBef>
                    <a:spcPct val="20000"/>
                  </a:spcBef>
                </a:pP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解方程，得：</a:t>
                </a: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</a:t>
                </a:r>
                <a:r>
                  <a:rPr lang="en-US" altLang="x-none" sz="2400" i="1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8(</a:t>
                </a:r>
                <a:r>
                  <a:rPr lang="en-US" altLang="x-none" sz="2400" i="1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2)</a:t>
                </a: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40</a:t>
                </a: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 </a:t>
                </a:r>
              </a:p>
              <a:p>
                <a:pPr lvl="0" eaLnBrk="0" fontAlgn="base" hangingPunct="0">
                  <a:lnSpc>
                    <a:spcPct val="125000"/>
                  </a:lnSpc>
                  <a:spcBef>
                    <a:spcPct val="20000"/>
                  </a:spcBef>
                </a:pP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                   4</a:t>
                </a:r>
                <a:r>
                  <a:rPr lang="en-US" altLang="x-none" sz="2400" i="1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8</a:t>
                </a:r>
                <a:r>
                  <a:rPr lang="en-US" altLang="x-none" sz="2400" i="1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16</a:t>
                </a: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40</a:t>
                </a: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</a:t>
                </a:r>
              </a:p>
              <a:p>
                <a:pPr lvl="0" eaLnBrk="0" fontAlgn="base" hangingPunct="0">
                  <a:lnSpc>
                    <a:spcPct val="125000"/>
                  </a:lnSpc>
                  <a:spcBef>
                    <a:spcPct val="20000"/>
                  </a:spcBef>
                </a:pP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                    12</a:t>
                </a:r>
                <a:r>
                  <a:rPr lang="en-US" altLang="x-none" sz="2400" i="1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24</a:t>
                </a: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</a:t>
                </a:r>
              </a:p>
              <a:p>
                <a:pPr lvl="0" eaLnBrk="0" fontAlgn="base" hangingPunct="0">
                  <a:lnSpc>
                    <a:spcPct val="125000"/>
                  </a:lnSpc>
                  <a:spcBef>
                    <a:spcPct val="20000"/>
                  </a:spcBef>
                </a:pP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                    </a:t>
                </a:r>
                <a:r>
                  <a:rPr lang="en-US" altLang="x-none" sz="2400" strike="noStrike" noProof="1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</a:t>
                </a:r>
                <a:r>
                  <a:rPr lang="en-US" altLang="x-none" sz="2400" i="1" strike="noStrike" noProof="1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2.</a:t>
                </a:r>
              </a:p>
              <a:p>
                <a:pPr lvl="0" eaLnBrk="0" fontAlgn="base" hangingPunct="0">
                  <a:lnSpc>
                    <a:spcPct val="125000"/>
                  </a:lnSpc>
                  <a:spcBef>
                    <a:spcPct val="20000"/>
                  </a:spcBef>
                </a:pP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答：应先安排 </a:t>
                </a: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altLang="en-US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人做</a:t>
                </a:r>
                <a:r>
                  <a:rPr lang="en-US" altLang="x-none" sz="2400" strike="noStrike" noProof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 h.</a:t>
                </a:r>
              </a:p>
            </p:txBody>
          </p:sp>
        </mc:Choice>
        <mc:Fallback xmlns="">
          <p:sp>
            <p:nvSpPr>
              <p:cNvPr id="15362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996" y="777936"/>
                <a:ext cx="6935470" cy="4120808"/>
              </a:xfrm>
              <a:prstGeom prst="rect">
                <a:avLst/>
              </a:prstGeom>
              <a:blipFill rotWithShape="1">
                <a:blip r:embed="rId2"/>
                <a:stretch>
                  <a:fillRect l="-1407" t="-148" b="-1923"/>
                </a:stretch>
              </a:blipFill>
              <a:ln w="9525">
                <a:noFill/>
                <a:miter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5" name="任意多边形 1024"/>
          <p:cNvSpPr/>
          <p:nvPr/>
        </p:nvSpPr>
        <p:spPr>
          <a:xfrm>
            <a:off x="345237" y="-165968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00" name="文本框 99"/>
          <p:cNvSpPr txBox="1"/>
          <p:nvPr/>
        </p:nvSpPr>
        <p:spPr>
          <a:xfrm>
            <a:off x="827584" y="1707654"/>
            <a:ext cx="8096250" cy="222176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思考</a:t>
            </a:r>
            <a:r>
              <a:rPr lang="zh-CN" sz="2400" b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：在前面“配套问题”和“工程问题”的解决中，同学们都看到我们用一元一次方程的知识解决了这些实际问题，那么，在利用一元一次方程解决实际问题方面，你获得了哪些活动的经验？有什么共同点？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9" name="组合 18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活动五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TextBox 3"/>
          <p:cNvSpPr txBox="1"/>
          <p:nvPr/>
        </p:nvSpPr>
        <p:spPr>
          <a:xfrm>
            <a:off x="573723" y="1360488"/>
            <a:ext cx="658368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400" kern="1200" cap="none" spc="0" normalizeH="0" baseline="0" noProof="0" dirty="0"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用一元一次方程解决实际问题的基本过程如下：</a:t>
            </a:r>
          </a:p>
        </p:txBody>
      </p:sp>
      <p:sp>
        <p:nvSpPr>
          <p:cNvPr id="16387" name="文本框 16386"/>
          <p:cNvSpPr txBox="1"/>
          <p:nvPr/>
        </p:nvSpPr>
        <p:spPr>
          <a:xfrm>
            <a:off x="1066800" y="2052162"/>
            <a:ext cx="1828800" cy="521970"/>
          </a:xfrm>
          <a:prstGeom prst="rect">
            <a:avLst/>
          </a:prstGeom>
          <a:solidFill>
            <a:srgbClr val="F0EA00"/>
          </a:solidFill>
          <a:ln w="190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5000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实际问题</a:t>
            </a:r>
          </a:p>
        </p:txBody>
      </p:sp>
      <p:sp>
        <p:nvSpPr>
          <p:cNvPr id="16388" name="文本框 16387"/>
          <p:cNvSpPr txBox="1"/>
          <p:nvPr/>
        </p:nvSpPr>
        <p:spPr>
          <a:xfrm>
            <a:off x="5638800" y="2064862"/>
            <a:ext cx="2514600" cy="521970"/>
          </a:xfrm>
          <a:prstGeom prst="rect">
            <a:avLst/>
          </a:prstGeom>
          <a:solidFill>
            <a:srgbClr val="F0EA00"/>
          </a:solidFill>
          <a:ln w="190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5000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一元一次方程</a:t>
            </a:r>
          </a:p>
        </p:txBody>
      </p:sp>
      <p:grpSp>
        <p:nvGrpSpPr>
          <p:cNvPr id="16389" name="组合 16388"/>
          <p:cNvGrpSpPr/>
          <p:nvPr/>
        </p:nvGrpSpPr>
        <p:grpSpPr>
          <a:xfrm>
            <a:off x="2882900" y="1840865"/>
            <a:ext cx="2971800" cy="498475"/>
            <a:chOff x="0" y="0"/>
            <a:chExt cx="1872" cy="314"/>
          </a:xfrm>
        </p:grpSpPr>
        <p:sp>
          <p:nvSpPr>
            <p:cNvPr id="3" name="直接连接符 16389"/>
            <p:cNvSpPr/>
            <p:nvPr/>
          </p:nvSpPr>
          <p:spPr>
            <a:xfrm>
              <a:off x="29" y="314"/>
              <a:ext cx="1680" cy="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 anchor="t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390" name="文本框 16390"/>
            <p:cNvSpPr txBox="1"/>
            <p:nvPr/>
          </p:nvSpPr>
          <p:spPr>
            <a:xfrm>
              <a:off x="0" y="0"/>
              <a:ext cx="1872" cy="290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设未知数，列方程</a:t>
              </a:r>
            </a:p>
          </p:txBody>
        </p:sp>
      </p:grpSp>
      <p:grpSp>
        <p:nvGrpSpPr>
          <p:cNvPr id="16392" name="组合 16391"/>
          <p:cNvGrpSpPr/>
          <p:nvPr/>
        </p:nvGrpSpPr>
        <p:grpSpPr>
          <a:xfrm>
            <a:off x="6380162" y="2679065"/>
            <a:ext cx="554038" cy="1282700"/>
            <a:chOff x="-3" y="0"/>
            <a:chExt cx="349" cy="808"/>
          </a:xfrm>
        </p:grpSpPr>
        <p:sp>
          <p:nvSpPr>
            <p:cNvPr id="7" name="文本框 16392"/>
            <p:cNvSpPr txBox="1"/>
            <p:nvPr/>
          </p:nvSpPr>
          <p:spPr>
            <a:xfrm>
              <a:off x="-3" y="40"/>
              <a:ext cx="349" cy="768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vert="eaVert"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解方程</a:t>
              </a:r>
            </a:p>
          </p:txBody>
        </p:sp>
        <p:sp>
          <p:nvSpPr>
            <p:cNvPr id="16393" name="直接连接符 16393"/>
            <p:cNvSpPr/>
            <p:nvPr/>
          </p:nvSpPr>
          <p:spPr>
            <a:xfrm flipH="1">
              <a:off x="346" y="0"/>
              <a:ext cx="0" cy="734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 anchor="t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395" name="文本框 16394"/>
          <p:cNvSpPr txBox="1"/>
          <p:nvPr/>
        </p:nvSpPr>
        <p:spPr>
          <a:xfrm>
            <a:off x="5638800" y="3916998"/>
            <a:ext cx="2514600" cy="953135"/>
          </a:xfrm>
          <a:prstGeom prst="rect">
            <a:avLst/>
          </a:prstGeom>
          <a:solidFill>
            <a:srgbClr val="F0EA00"/>
          </a:solidFill>
          <a:ln w="190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5000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一元一次方程的解（</a:t>
            </a:r>
            <a:r>
              <a:rPr lang="en-US" altLang="zh-CN" sz="2800" i="1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8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= 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endParaRPr lang="zh-CN" altLang="en-US" sz="2800" dirty="0">
              <a:solidFill>
                <a:srgbClr val="00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6396" name="文本框 16395"/>
          <p:cNvSpPr txBox="1"/>
          <p:nvPr/>
        </p:nvSpPr>
        <p:spPr>
          <a:xfrm>
            <a:off x="1066800" y="3916998"/>
            <a:ext cx="1828800" cy="953135"/>
          </a:xfrm>
          <a:prstGeom prst="rect">
            <a:avLst/>
          </a:prstGeom>
          <a:solidFill>
            <a:srgbClr val="F0EA00"/>
          </a:solidFill>
          <a:ln w="190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5000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实际问题的答案</a:t>
            </a:r>
          </a:p>
        </p:txBody>
      </p:sp>
      <p:grpSp>
        <p:nvGrpSpPr>
          <p:cNvPr id="16397" name="组合 16396"/>
          <p:cNvGrpSpPr/>
          <p:nvPr/>
        </p:nvGrpSpPr>
        <p:grpSpPr>
          <a:xfrm>
            <a:off x="2971800" y="4342765"/>
            <a:ext cx="2611438" cy="536575"/>
            <a:chOff x="0" y="0"/>
            <a:chExt cx="1645" cy="338"/>
          </a:xfrm>
        </p:grpSpPr>
        <p:sp>
          <p:nvSpPr>
            <p:cNvPr id="9" name="直接连接符 16397"/>
            <p:cNvSpPr/>
            <p:nvPr/>
          </p:nvSpPr>
          <p:spPr>
            <a:xfrm flipH="1">
              <a:off x="0" y="0"/>
              <a:ext cx="1645" cy="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 anchor="t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398" name="文本框 16398"/>
            <p:cNvSpPr txBox="1"/>
            <p:nvPr/>
          </p:nvSpPr>
          <p:spPr>
            <a:xfrm>
              <a:off x="528" y="48"/>
              <a:ext cx="720" cy="290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检  验</a:t>
              </a:r>
            </a:p>
          </p:txBody>
        </p:sp>
      </p:grpSp>
      <p:sp>
        <p:nvSpPr>
          <p:cNvPr id="16400" name="直接连接符 16399"/>
          <p:cNvSpPr/>
          <p:nvPr/>
        </p:nvSpPr>
        <p:spPr>
          <a:xfrm flipH="1">
            <a:off x="1905000" y="2666365"/>
            <a:ext cx="0" cy="1165225"/>
          </a:xfrm>
          <a:prstGeom prst="line">
            <a:avLst/>
          </a:prstGeom>
          <a:ln w="28575" cap="flat" cmpd="sng">
            <a:solidFill>
              <a:srgbClr val="000000"/>
            </a:solidFill>
            <a:prstDash val="dash"/>
            <a:round/>
            <a:headEnd type="none" w="med" len="med"/>
            <a:tailEnd type="triangle" w="med" len="lg"/>
          </a:ln>
        </p:spPr>
        <p:txBody>
          <a:bodyPr anchor="t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62716" y="930177"/>
            <a:ext cx="3666199" cy="461665"/>
            <a:chOff x="460374" y="864542"/>
            <a:chExt cx="3666199" cy="461665"/>
          </a:xfrm>
        </p:grpSpPr>
        <p:grpSp>
          <p:nvGrpSpPr>
            <p:cNvPr id="32" name="组合 31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活动五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ldLvl="0" animBg="1"/>
      <p:bldP spid="16388" grpId="0" bldLvl="0" animBg="1"/>
      <p:bldP spid="16395" grpId="0" bldLvl="0" animBg="1"/>
      <p:bldP spid="16396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53039" y="1131590"/>
            <a:ext cx="8747760" cy="356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sz="2200" b="1" dirty="0">
                <a:latin typeface="楷体" pitchFamily="49" charset="-122"/>
                <a:ea typeface="楷体" pitchFamily="49" charset="-122"/>
              </a:rPr>
              <a:t>能够根据实际问题中的数量关系列方程解决问题，从而培养学生数学建模能力，分析问题、解决问题的能力.</a:t>
            </a:r>
          </a:p>
          <a:p>
            <a:pPr>
              <a:lnSpc>
                <a:spcPct val="150000"/>
              </a:lnSpc>
            </a:pPr>
            <a:r>
              <a:rPr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sz="2200" b="1" dirty="0">
                <a:latin typeface="楷体" pitchFamily="49" charset="-122"/>
                <a:ea typeface="楷体" pitchFamily="49" charset="-122"/>
              </a:rPr>
              <a:t>通过使学生经历列一元一次方程解决实际问题的过程，让学生逐步建立方程思想.培养学生的建模意识.</a:t>
            </a:r>
          </a:p>
          <a:p>
            <a:pPr>
              <a:lnSpc>
                <a:spcPct val="150000"/>
              </a:lnSpc>
            </a:pPr>
            <a:r>
              <a:rPr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3.</a:t>
            </a:r>
            <a:r>
              <a:rPr sz="2200" b="1" dirty="0">
                <a:latin typeface="楷体" pitchFamily="49" charset="-122"/>
                <a:ea typeface="楷体" pitchFamily="49" charset="-122"/>
              </a:rPr>
              <a:t>通过结合实际问题，创造活跃有趣的情境，提高学生的学习兴趣.让学生在活动中获得成功的体验，培养学生的探索精神，树立学好数学的信心.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295389" y="-238632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0" name="矩形 14"/>
          <p:cNvSpPr>
            <a:spLocks noChangeArrowheads="1"/>
          </p:cNvSpPr>
          <p:nvPr/>
        </p:nvSpPr>
        <p:spPr bwMode="auto">
          <a:xfrm>
            <a:off x="899592" y="1162338"/>
            <a:ext cx="7616825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这一过程一般包括以下几个步骤：</a:t>
            </a:r>
          </a:p>
        </p:txBody>
      </p:sp>
      <p:sp>
        <p:nvSpPr>
          <p:cNvPr id="11" name="矩形 14"/>
          <p:cNvSpPr>
            <a:spLocks noChangeArrowheads="1"/>
          </p:cNvSpPr>
          <p:nvPr/>
        </p:nvSpPr>
        <p:spPr bwMode="auto">
          <a:xfrm>
            <a:off x="1277417" y="1702881"/>
            <a:ext cx="7696200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审：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审题，分析题目中的数量关系；</a:t>
            </a:r>
          </a:p>
        </p:txBody>
      </p:sp>
      <p:sp>
        <p:nvSpPr>
          <p:cNvPr id="12" name="矩形 14"/>
          <p:cNvSpPr>
            <a:spLocks noChangeArrowheads="1"/>
          </p:cNvSpPr>
          <p:nvPr/>
        </p:nvSpPr>
        <p:spPr bwMode="auto">
          <a:xfrm>
            <a:off x="1277417" y="2240250"/>
            <a:ext cx="7696200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设：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设适当的未知数，并表示未知量；</a:t>
            </a:r>
          </a:p>
        </p:txBody>
      </p:sp>
      <p:sp>
        <p:nvSpPr>
          <p:cNvPr id="18" name="矩形 14"/>
          <p:cNvSpPr>
            <a:spLocks noChangeArrowheads="1"/>
          </p:cNvSpPr>
          <p:nvPr/>
        </p:nvSpPr>
        <p:spPr bwMode="auto">
          <a:xfrm>
            <a:off x="1285354" y="2775238"/>
            <a:ext cx="7696200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列：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根据题目中的数量关系列方程；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285354" y="3308638"/>
            <a:ext cx="4038600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解：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解这个方程；</a:t>
            </a:r>
          </a:p>
        </p:txBody>
      </p:sp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1275829" y="3831718"/>
            <a:ext cx="4038600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答：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检验并答话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08" name="矩形 48207"/>
          <p:cNvSpPr/>
          <p:nvPr/>
        </p:nvSpPr>
        <p:spPr>
          <a:xfrm>
            <a:off x="467544" y="987574"/>
            <a:ext cx="854583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indent="266700" algn="l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．某车间有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27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名工人，生产某种由一个螺栓套两个螺母的</a:t>
            </a:r>
          </a:p>
          <a:p>
            <a:pPr indent="266700" algn="just">
              <a:lnSpc>
                <a:spcPct val="150000"/>
              </a:lnSpc>
            </a:pP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产品，每人每天生产螺母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16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个或螺栓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22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个，若分配</a:t>
            </a:r>
            <a:r>
              <a:rPr lang="en-US" alt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名工人</a:t>
            </a:r>
          </a:p>
          <a:p>
            <a:pPr indent="266700" algn="just">
              <a:lnSpc>
                <a:spcPct val="150000"/>
              </a:lnSpc>
            </a:pP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生产螺栓，其他工人生产螺母，恰好使每天生产的螺栓和</a:t>
            </a:r>
          </a:p>
          <a:p>
            <a:pPr indent="266700" algn="just">
              <a:lnSpc>
                <a:spcPct val="150000"/>
              </a:lnSpc>
            </a:pP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螺母配套，则下面所列方程中正确的是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       )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22</a:t>
            </a:r>
            <a:r>
              <a:rPr lang="en-US" alt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16(27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                  B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16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22(27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2×16</a:t>
            </a:r>
            <a:r>
              <a:rPr lang="en-US" alt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22(27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            D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2×22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16(27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  <a:endParaRPr lang="zh-CN" altLang="en-US" sz="2400" b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48215" name="矩形 48214"/>
          <p:cNvSpPr/>
          <p:nvPr/>
        </p:nvSpPr>
        <p:spPr>
          <a:xfrm>
            <a:off x="6159786" y="2797972"/>
            <a:ext cx="407484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zh-CN" altLang="en-US" sz="24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148590" y="128295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07590" name="矩形 107589"/>
          <p:cNvSpPr/>
          <p:nvPr/>
        </p:nvSpPr>
        <p:spPr>
          <a:xfrm>
            <a:off x="508000" y="771550"/>
            <a:ext cx="832167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月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12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日植树节，七年级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170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名学生参加义务植树活动，</a:t>
            </a:r>
          </a:p>
          <a:p>
            <a:pPr indent="266700" algn="just">
              <a:lnSpc>
                <a:spcPct val="150000"/>
              </a:lnSpc>
            </a:pP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如果男生平均一天能挖树坑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个，女生平均一天能种树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7</a:t>
            </a:r>
          </a:p>
          <a:p>
            <a:pPr indent="266700" algn="just">
              <a:lnSpc>
                <a:spcPct val="150000"/>
              </a:lnSpc>
            </a:pP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棵，正好使每个树坑种上一棵树，问该年级的男生、女</a:t>
            </a:r>
          </a:p>
          <a:p>
            <a:pPr indent="266700" algn="just">
              <a:lnSpc>
                <a:spcPct val="150000"/>
              </a:lnSpc>
            </a:pP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生各多少人？设该年级的男生有</a:t>
            </a:r>
            <a:r>
              <a:rPr lang="en-US" alt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人，那么女生有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(170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x)</a:t>
            </a:r>
          </a:p>
          <a:p>
            <a:pPr indent="266700" algn="just">
              <a:lnSpc>
                <a:spcPct val="150000"/>
              </a:lnSpc>
            </a:pP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人，则下列方程正确的是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  </a:t>
            </a:r>
            <a:r>
              <a:rPr lang="en-US" alt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</a:t>
            </a:r>
            <a:r>
              <a:rPr lang="en-US" alt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)</a:t>
            </a:r>
            <a:endParaRPr lang="en-US" altLang="zh-CN" sz="2400" b="0" i="1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7</a:t>
            </a:r>
            <a:r>
              <a:rPr lang="en-US" alt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170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    B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7(170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7×170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D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7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3(170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</a:p>
        </p:txBody>
      </p:sp>
      <p:sp>
        <p:nvSpPr>
          <p:cNvPr id="107658" name="矩形 107657"/>
          <p:cNvSpPr/>
          <p:nvPr/>
        </p:nvSpPr>
        <p:spPr>
          <a:xfrm>
            <a:off x="4394192" y="3147129"/>
            <a:ext cx="386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65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592" y="1059581"/>
            <a:ext cx="79975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lang="en-US" altLang="zh-CN" sz="2400" i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将一批工业最新动态信息输入管理储存网络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甲单独做要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6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小时完成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乙单独做要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小时完成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现甲先做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30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分钟后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然后甲、乙一起做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则甲、乙一起做还需多少小时完成工作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?</a:t>
            </a:r>
            <a:endParaRPr lang="zh-CN" altLang="en-US" sz="24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331640" y="2536908"/>
                <a:ext cx="7200800" cy="2347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解：设甲、乙一起做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小时后完成工作，依题意，</a:t>
                </a:r>
                <a:endParaRPr lang="en-US" altLang="zh-CN" sz="2400" dirty="0" smtClean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＋（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）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，解得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答：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甲、乙一起做还需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小时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完成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工作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.</a:t>
                </a:r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536908"/>
                <a:ext cx="7200800" cy="2347887"/>
              </a:xfrm>
              <a:prstGeom prst="rect">
                <a:avLst/>
              </a:prstGeom>
              <a:blipFill rotWithShape="1">
                <a:blip r:embed="rId2"/>
                <a:stretch>
                  <a:fillRect l="-1269" b="-15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40096" y="1131590"/>
            <a:ext cx="79523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en-US" altLang="zh-CN" sz="2400" i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产品配套问题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——“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刚好配套”的意思</a:t>
            </a:r>
            <a:r>
              <a:rPr lang="en-US" altLang="zh-CN" sz="2400" i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24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lang="en-US" altLang="zh-CN" sz="2400" i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工程问题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工作量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人均效率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×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人数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×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时间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各阶段工作量的和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总工作量</a:t>
            </a:r>
            <a:r>
              <a:rPr lang="en-US" altLang="zh-CN" sz="2400" i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24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lang="en-US" altLang="zh-CN" sz="2400" i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用一元一次方程解决实际问题的一般步骤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设、列、解、检、答等步骤</a:t>
            </a:r>
            <a:r>
              <a:rPr lang="en-US" altLang="zh-CN" sz="2400" i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24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6386"/>
          <p:cNvSpPr txBox="1"/>
          <p:nvPr/>
        </p:nvSpPr>
        <p:spPr>
          <a:xfrm>
            <a:off x="1062038" y="1609725"/>
            <a:ext cx="1828800" cy="521970"/>
          </a:xfrm>
          <a:prstGeom prst="rect">
            <a:avLst/>
          </a:prstGeom>
          <a:solidFill>
            <a:srgbClr val="F0EA00"/>
          </a:solidFill>
          <a:ln w="190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5000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实际问题</a:t>
            </a:r>
          </a:p>
        </p:txBody>
      </p:sp>
      <p:sp>
        <p:nvSpPr>
          <p:cNvPr id="3" name="文本框 16387"/>
          <p:cNvSpPr txBox="1"/>
          <p:nvPr/>
        </p:nvSpPr>
        <p:spPr>
          <a:xfrm>
            <a:off x="5634038" y="1622425"/>
            <a:ext cx="2514600" cy="521970"/>
          </a:xfrm>
          <a:prstGeom prst="rect">
            <a:avLst/>
          </a:prstGeom>
          <a:solidFill>
            <a:srgbClr val="F0EA00"/>
          </a:solidFill>
          <a:ln w="190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5000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一元一次方程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878138" y="1398428"/>
            <a:ext cx="2971800" cy="498475"/>
            <a:chOff x="0" y="0"/>
            <a:chExt cx="1872" cy="314"/>
          </a:xfrm>
        </p:grpSpPr>
        <p:sp>
          <p:nvSpPr>
            <p:cNvPr id="5" name="直接连接符 16389"/>
            <p:cNvSpPr/>
            <p:nvPr/>
          </p:nvSpPr>
          <p:spPr>
            <a:xfrm>
              <a:off x="29" y="314"/>
              <a:ext cx="1680" cy="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 anchor="t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文本框 16390"/>
            <p:cNvSpPr txBox="1"/>
            <p:nvPr/>
          </p:nvSpPr>
          <p:spPr>
            <a:xfrm>
              <a:off x="0" y="0"/>
              <a:ext cx="1872" cy="290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设未知数，列方程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75400" y="2236628"/>
            <a:ext cx="554038" cy="1282700"/>
            <a:chOff x="-3" y="0"/>
            <a:chExt cx="349" cy="808"/>
          </a:xfrm>
        </p:grpSpPr>
        <p:sp>
          <p:nvSpPr>
            <p:cNvPr id="8" name="文本框 16392"/>
            <p:cNvSpPr txBox="1"/>
            <p:nvPr/>
          </p:nvSpPr>
          <p:spPr>
            <a:xfrm>
              <a:off x="-3" y="40"/>
              <a:ext cx="349" cy="768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vert="eaVert"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解方程</a:t>
              </a:r>
            </a:p>
          </p:txBody>
        </p:sp>
        <p:sp>
          <p:nvSpPr>
            <p:cNvPr id="9" name="直接连接符 16393"/>
            <p:cNvSpPr/>
            <p:nvPr/>
          </p:nvSpPr>
          <p:spPr>
            <a:xfrm flipH="1">
              <a:off x="346" y="0"/>
              <a:ext cx="0" cy="734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 anchor="t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文本框 16394"/>
          <p:cNvSpPr txBox="1"/>
          <p:nvPr/>
        </p:nvSpPr>
        <p:spPr>
          <a:xfrm>
            <a:off x="5634038" y="3474561"/>
            <a:ext cx="2514600" cy="953135"/>
          </a:xfrm>
          <a:prstGeom prst="rect">
            <a:avLst/>
          </a:prstGeom>
          <a:solidFill>
            <a:srgbClr val="F0EA00"/>
          </a:solidFill>
          <a:ln w="190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5000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一元一次方程的解（</a:t>
            </a:r>
            <a:r>
              <a:rPr lang="en-US" altLang="zh-CN" sz="2800" i="1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8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 </a:t>
            </a:r>
            <a:r>
              <a:rPr lang="en-US" altLang="zh-CN" sz="2800" i="1" smtClean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altLang="en-US" sz="2800" smtClean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endParaRPr lang="zh-CN" altLang="en-US" sz="2800" dirty="0">
              <a:solidFill>
                <a:srgbClr val="00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1" name="文本框 16395"/>
          <p:cNvSpPr txBox="1"/>
          <p:nvPr/>
        </p:nvSpPr>
        <p:spPr>
          <a:xfrm>
            <a:off x="1062038" y="3474561"/>
            <a:ext cx="1828800" cy="953135"/>
          </a:xfrm>
          <a:prstGeom prst="rect">
            <a:avLst/>
          </a:prstGeom>
          <a:solidFill>
            <a:srgbClr val="F0EA00"/>
          </a:solidFill>
          <a:ln w="190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5000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实际问题的答案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967038" y="3900328"/>
            <a:ext cx="2611438" cy="536575"/>
            <a:chOff x="0" y="0"/>
            <a:chExt cx="1645" cy="338"/>
          </a:xfrm>
        </p:grpSpPr>
        <p:sp>
          <p:nvSpPr>
            <p:cNvPr id="13" name="直接连接符 16397"/>
            <p:cNvSpPr/>
            <p:nvPr/>
          </p:nvSpPr>
          <p:spPr>
            <a:xfrm flipH="1">
              <a:off x="0" y="0"/>
              <a:ext cx="1645" cy="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 anchor="t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文本框 16398"/>
            <p:cNvSpPr txBox="1"/>
            <p:nvPr/>
          </p:nvSpPr>
          <p:spPr>
            <a:xfrm>
              <a:off x="528" y="48"/>
              <a:ext cx="720" cy="290"/>
            </a:xfrm>
            <a:prstGeom prst="rect">
              <a:avLst/>
            </a:prstGeom>
            <a:noFill/>
            <a:ln w="9525">
              <a:noFill/>
            </a:ln>
            <a:effectLst>
              <a:prstShdw prst="shdw13" dist="53882" dir="13499999">
                <a:schemeClr val="bg2">
                  <a:alpha val="50000"/>
                </a:schemeClr>
              </a:prstShdw>
            </a:effectLst>
          </p:spPr>
          <p:txBody>
            <a:bodyPr anchor="t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检  验</a:t>
              </a:r>
            </a:p>
          </p:txBody>
        </p:sp>
      </p:grpSp>
      <p:sp>
        <p:nvSpPr>
          <p:cNvPr id="15" name="直接连接符 14"/>
          <p:cNvSpPr/>
          <p:nvPr/>
        </p:nvSpPr>
        <p:spPr>
          <a:xfrm flipH="1">
            <a:off x="1900238" y="2223928"/>
            <a:ext cx="0" cy="1165225"/>
          </a:xfrm>
          <a:prstGeom prst="line">
            <a:avLst/>
          </a:prstGeom>
          <a:ln w="28575" cap="flat" cmpd="sng">
            <a:solidFill>
              <a:srgbClr val="000000"/>
            </a:solidFill>
            <a:prstDash val="dash"/>
            <a:round/>
            <a:headEnd type="none" w="med" len="med"/>
            <a:tailEnd type="triangle" w="med" len="lg"/>
          </a:ln>
        </p:spPr>
        <p:txBody>
          <a:bodyPr anchor="t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77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1203598"/>
            <a:ext cx="8064896" cy="1949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1.</a:t>
            </a:r>
            <a:r>
              <a:rPr lang="zh-CN" altLang="en-US" sz="28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某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瓷器厂共有</a:t>
            </a:r>
            <a:r>
              <a:rPr lang="en-US" altLang="zh-CN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120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名工人</a:t>
            </a:r>
            <a:r>
              <a:rPr lang="en-US" altLang="zh-CN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每名工人一天能做</a:t>
            </a:r>
            <a:r>
              <a:rPr lang="en-US" altLang="zh-CN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200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只茶杯或</a:t>
            </a:r>
            <a:r>
              <a:rPr lang="en-US" altLang="zh-CN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50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只茶壶</a:t>
            </a:r>
            <a:r>
              <a:rPr lang="en-US" altLang="zh-CN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如果</a:t>
            </a:r>
            <a:r>
              <a:rPr lang="en-US" altLang="zh-CN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8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只茶杯和</a:t>
            </a:r>
            <a:r>
              <a:rPr lang="en-US" altLang="zh-CN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只茶壶为一套</a:t>
            </a:r>
            <a:r>
              <a:rPr lang="en-US" altLang="zh-CN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则安排</a:t>
            </a:r>
            <a:r>
              <a:rPr lang="zh-CN" altLang="en-US" sz="2800" i="1" u="sng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altLang="zh-CN" sz="2800" u="sng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altLang="zh-CN" sz="2800" u="sng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</a:t>
            </a:r>
            <a:r>
              <a:rPr lang="zh-CN" altLang="en-US" sz="2800" i="1" u="sng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人生产茶壶可使每天生产的瓷器配套</a:t>
            </a:r>
            <a:r>
              <a:rPr lang="en-US" altLang="zh-CN" sz="2800" i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 </a:t>
            </a:r>
            <a:endParaRPr lang="zh-CN" altLang="en-US" sz="28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48656" name="矩形 148655"/>
          <p:cNvSpPr/>
          <p:nvPr/>
        </p:nvSpPr>
        <p:spPr>
          <a:xfrm>
            <a:off x="1619672" y="2631971"/>
            <a:ext cx="569387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8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8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6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39" name="矩形 149538"/>
          <p:cNvSpPr/>
          <p:nvPr/>
        </p:nvSpPr>
        <p:spPr>
          <a:xfrm>
            <a:off x="755576" y="1030971"/>
            <a:ext cx="8208912" cy="3582519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ct val="135000"/>
              </a:lnSpc>
            </a:pP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玩具加工车间要赶在六一儿童节前加工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450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个毛绒玩具，决定由甲、乙两班工人来完成，已知甲班工人每天做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20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个玩具，乙班工人的速度是甲班工人的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1.5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倍，问甲、乙两班工人需要做多少天才能完成任务？</a:t>
            </a:r>
          </a:p>
          <a:p>
            <a:pPr indent="266700" algn="just" eaLnBrk="0" hangingPunct="0">
              <a:lnSpc>
                <a:spcPct val="135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解：设甲、乙两班工人需要做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天完成任务，由题意，</a:t>
            </a:r>
          </a:p>
          <a:p>
            <a:pPr indent="266700" algn="just" eaLnBrk="0" hangingPunct="0">
              <a:lnSpc>
                <a:spcPct val="135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20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1.5×20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450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，解得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9.</a:t>
            </a:r>
          </a:p>
          <a:p>
            <a:pPr indent="266700" algn="just" eaLnBrk="0" hangingPunct="0">
              <a:lnSpc>
                <a:spcPct val="135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答：甲、乙两班工人需要做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9</a:t>
            </a:r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天才能完成任务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9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9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8496" y="2156259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976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592" y="1208778"/>
            <a:ext cx="8064896" cy="26037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</a:t>
            </a:r>
            <a:r>
              <a:rPr lang="zh-CN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endParaRPr lang="en-US" altLang="zh-CN" sz="2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从</a:t>
            </a:r>
            <a:r>
              <a:rPr 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实际问题中抽象出方程模型，列一元一次方程解应用题.</a:t>
            </a:r>
          </a:p>
          <a:p>
            <a:pPr>
              <a:lnSpc>
                <a:spcPct val="170000"/>
              </a:lnSpc>
            </a:pPr>
            <a:r>
              <a:rPr 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</a:t>
            </a:r>
            <a:r>
              <a:rPr lang="zh-CN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endParaRPr lang="en-US" altLang="zh-CN" sz="2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将</a:t>
            </a:r>
            <a:r>
              <a:rPr 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实际问题抽象为方程的过程中，如何找等量关系．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30012" y="2847975"/>
            <a:ext cx="8262620" cy="204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zh-CN" sz="8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前面我们学习了一元一次方程的解法，本节课，我们将</a:t>
            </a:r>
          </a:p>
          <a:p>
            <a:pPr>
              <a:lnSpc>
                <a:spcPts val="38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讨论一元一次方程的应用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生活中，有很多需要进行配套的</a:t>
            </a:r>
          </a:p>
          <a:p>
            <a:pPr>
              <a:lnSpc>
                <a:spcPts val="38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问题，如课桌和凳子、螺钉和螺母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、大小齿轮等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，大家能举</a:t>
            </a:r>
          </a:p>
          <a:p>
            <a:pPr>
              <a:lnSpc>
                <a:spcPts val="38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出生活中配套问题的例子吗？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375"/>
                    </a14:imgEffect>
                    <a14:imgEffect>
                      <a14:saturation sa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42340"/>
            <a:ext cx="6369050" cy="1905635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755576" y="1582563"/>
            <a:ext cx="8199695" cy="1413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某车间有22名工人，每人每天可以生产1200个螺钉或2000个螺母.1个螺钉需要配2个螺母，为使每天生产的螺丝和螺母刚好配套，应安排生产螺钉和螺母的工人各多少名？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83568" y="2999707"/>
            <a:ext cx="8078470" cy="182851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t">
            <a:spAutoFit/>
          </a:bodyPr>
          <a:lstStyle/>
          <a:p>
            <a:pPr>
              <a:lnSpc>
                <a:spcPct val="105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思考：</a:t>
            </a:r>
            <a:r>
              <a:rPr lang="zh-CN" altLang="en-US" sz="2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（1）每人每天平均生产螺钉1200个或螺母2000个表示什么意思？</a:t>
            </a:r>
            <a:endParaRPr lang="zh-CN" altLang="en-US" sz="2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05000"/>
              </a:lnSpc>
            </a:pPr>
            <a:r>
              <a:rPr lang="zh-CN" altLang="en-US" sz="2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（2）刚好配套，说明螺钉和螺母个数一样多吗？</a:t>
            </a:r>
            <a:endParaRPr lang="zh-CN" altLang="en-US" sz="2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05000"/>
              </a:lnSpc>
            </a:pPr>
            <a:r>
              <a:rPr lang="zh-CN" altLang="en-US" sz="2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（3）为了使每天的产品刚好配套，应使生产的螺母数量恰好为螺钉数量的_______.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4" name="组合 13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7"/>
          <p:cNvSpPr txBox="1"/>
          <p:nvPr/>
        </p:nvSpPr>
        <p:spPr>
          <a:xfrm>
            <a:off x="367855" y="1059582"/>
            <a:ext cx="878497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200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分析与整理：</a:t>
            </a:r>
            <a:r>
              <a:rPr kumimoji="0" lang="zh-CN" altLang="en-US" sz="22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每天生产的螺母数量是螺钉数量的</a:t>
            </a:r>
            <a:r>
              <a:rPr kumimoji="0" lang="en-US" altLang="zh-CN" sz="22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kumimoji="0" lang="zh-CN" altLang="en-US" sz="22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倍时，它们刚好配套</a:t>
            </a:r>
            <a:r>
              <a:rPr kumimoji="0" lang="en-US" altLang="zh-CN" sz="22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kumimoji="0" lang="zh-CN" altLang="en-US" sz="2200" kern="1200" cap="none" spc="0" normalizeH="0" baseline="0" noProof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aphicFrame>
        <p:nvGraphicFramePr>
          <p:cNvPr id="12" name="表格 11"/>
          <p:cNvGraphicFramePr/>
          <p:nvPr>
            <p:extLst>
              <p:ext uri="{D42A27DB-BD31-4B8C-83A1-F6EECF244321}">
                <p14:modId xmlns:p14="http://schemas.microsoft.com/office/powerpoint/2010/main" val="2991696224"/>
              </p:ext>
            </p:extLst>
          </p:nvPr>
        </p:nvGraphicFramePr>
        <p:xfrm>
          <a:off x="1259840" y="1765935"/>
          <a:ext cx="6356350" cy="1304925"/>
        </p:xfrm>
        <a:graphic>
          <a:graphicData uri="http://schemas.openxmlformats.org/drawingml/2006/table">
            <a:tbl>
              <a:tblPr/>
              <a:tblGrid>
                <a:gridCol w="1463040"/>
                <a:gridCol w="1452245"/>
                <a:gridCol w="1471295"/>
                <a:gridCol w="1969770"/>
              </a:tblGrid>
              <a:tr h="4349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产品类型</a:t>
                      </a: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生产人数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单人产量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总产量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螺钉</a:t>
                      </a: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x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1200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000" dirty="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螺母</a:t>
                      </a: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000" dirty="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2000</a:t>
                      </a: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000" dirty="0">
                        <a:solidFill>
                          <a:srgbClr val="0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3" name="组合 12"/>
          <p:cNvGrpSpPr/>
          <p:nvPr/>
        </p:nvGrpSpPr>
        <p:grpSpPr bwMode="auto">
          <a:xfrm>
            <a:off x="3851821" y="2258988"/>
            <a:ext cx="3779520" cy="412870"/>
            <a:chOff x="5568" y="3788"/>
            <a:chExt cx="6692" cy="1640"/>
          </a:xfrm>
        </p:grpSpPr>
        <p:grpSp>
          <p:nvGrpSpPr>
            <p:cNvPr id="14" name="组合 5"/>
            <p:cNvGrpSpPr/>
            <p:nvPr/>
          </p:nvGrpSpPr>
          <p:grpSpPr bwMode="auto">
            <a:xfrm>
              <a:off x="5568" y="3788"/>
              <a:ext cx="4148" cy="1640"/>
              <a:chOff x="5569" y="3788"/>
              <a:chExt cx="4147" cy="1642"/>
            </a:xfrm>
          </p:grpSpPr>
          <p:sp>
            <p:nvSpPr>
              <p:cNvPr id="16" name="Text Box 28"/>
              <p:cNvSpPr txBox="1">
                <a:spLocks noChangeArrowheads="1"/>
              </p:cNvSpPr>
              <p:nvPr/>
            </p:nvSpPr>
            <p:spPr bwMode="auto">
              <a:xfrm>
                <a:off x="5569" y="3844"/>
                <a:ext cx="610" cy="1586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3" dist="53882" dir="13500000">
                  <a:schemeClr val="bg2">
                    <a:alpha val="50000"/>
                  </a:schemeClr>
                </a:prst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×</a:t>
                </a:r>
              </a:p>
            </p:txBody>
          </p:sp>
          <p:sp>
            <p:nvSpPr>
              <p:cNvPr id="35" name="Text Box 29"/>
              <p:cNvSpPr txBox="1">
                <a:spLocks noChangeArrowheads="1"/>
              </p:cNvSpPr>
              <p:nvPr/>
            </p:nvSpPr>
            <p:spPr bwMode="auto">
              <a:xfrm>
                <a:off x="8756" y="3788"/>
                <a:ext cx="960" cy="1586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3" dist="53882" dir="13500000">
                  <a:schemeClr val="bg2">
                    <a:alpha val="50000"/>
                  </a:schemeClr>
                </a:prst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2000" b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＝</a:t>
                </a:r>
                <a:endParaRPr lang="en-US" altLang="en-US" sz="2000" b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p:grpSp>
        <p:sp>
          <p:nvSpPr>
            <p:cNvPr id="36" name="Text Box 30"/>
            <p:cNvSpPr txBox="1">
              <a:spLocks noChangeArrowheads="1"/>
            </p:cNvSpPr>
            <p:nvPr/>
          </p:nvSpPr>
          <p:spPr bwMode="auto">
            <a:xfrm>
              <a:off x="9860" y="3812"/>
              <a:ext cx="2400" cy="1584"/>
            </a:xfrm>
            <a:prstGeom prst="rect">
              <a:avLst/>
            </a:prstGeom>
            <a:noFill/>
            <a:ln>
              <a:noFill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1200 </a:t>
              </a:r>
              <a:r>
                <a:rPr lang="en-US" altLang="zh-CN" sz="2000" i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x</a:t>
              </a:r>
              <a:endParaRPr lang="zh-CN" altLang="en-US" sz="2000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</p:grpSp>
      <p:sp>
        <p:nvSpPr>
          <p:cNvPr id="38" name="Text Box 40"/>
          <p:cNvSpPr txBox="1">
            <a:spLocks noChangeArrowheads="1"/>
          </p:cNvSpPr>
          <p:nvPr/>
        </p:nvSpPr>
        <p:spPr bwMode="auto">
          <a:xfrm>
            <a:off x="2597720" y="2671943"/>
            <a:ext cx="1647825" cy="39878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0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22</a:t>
            </a:r>
            <a:r>
              <a:rPr lang="zh-CN" altLang="en-US" sz="2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000" i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0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endParaRPr lang="en-US" altLang="zh-CN" sz="20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40" name="组合 3"/>
          <p:cNvGrpSpPr/>
          <p:nvPr/>
        </p:nvGrpSpPr>
        <p:grpSpPr bwMode="auto">
          <a:xfrm>
            <a:off x="3847979" y="2671858"/>
            <a:ext cx="4174510" cy="399010"/>
            <a:chOff x="6084" y="4390"/>
            <a:chExt cx="6574" cy="628"/>
          </a:xfrm>
        </p:grpSpPr>
        <p:grpSp>
          <p:nvGrpSpPr>
            <p:cNvPr id="41" name="组合 6"/>
            <p:cNvGrpSpPr/>
            <p:nvPr/>
          </p:nvGrpSpPr>
          <p:grpSpPr bwMode="auto">
            <a:xfrm>
              <a:off x="6084" y="4390"/>
              <a:ext cx="3877" cy="628"/>
              <a:chOff x="6084" y="4392"/>
              <a:chExt cx="3878" cy="627"/>
            </a:xfrm>
          </p:grpSpPr>
          <p:sp>
            <p:nvSpPr>
              <p:cNvPr id="42" name="Text Box 33"/>
              <p:cNvSpPr txBox="1">
                <a:spLocks noChangeArrowheads="1"/>
              </p:cNvSpPr>
              <p:nvPr/>
            </p:nvSpPr>
            <p:spPr bwMode="auto">
              <a:xfrm>
                <a:off x="6084" y="4392"/>
                <a:ext cx="840" cy="626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3" dist="53882" dir="13500000">
                  <a:schemeClr val="bg2">
                    <a:alpha val="50000"/>
                  </a:schemeClr>
                </a:prst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×</a:t>
                </a:r>
              </a:p>
            </p:txBody>
          </p:sp>
          <p:sp>
            <p:nvSpPr>
              <p:cNvPr id="43" name="Text Box 34"/>
              <p:cNvSpPr txBox="1">
                <a:spLocks noChangeArrowheads="1"/>
              </p:cNvSpPr>
              <p:nvPr/>
            </p:nvSpPr>
            <p:spPr bwMode="auto">
              <a:xfrm>
                <a:off x="9002" y="4393"/>
                <a:ext cx="960" cy="626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3" dist="53882" dir="13500000">
                  <a:schemeClr val="bg2">
                    <a:alpha val="50000"/>
                  </a:schemeClr>
                </a:prst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2000" b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</a:p>
            </p:txBody>
          </p:sp>
        </p:grpSp>
        <p:sp>
          <p:nvSpPr>
            <p:cNvPr id="44" name="Text Box 35"/>
            <p:cNvSpPr txBox="1">
              <a:spLocks noChangeArrowheads="1"/>
            </p:cNvSpPr>
            <p:nvPr/>
          </p:nvSpPr>
          <p:spPr bwMode="auto">
            <a:xfrm>
              <a:off x="9538" y="4390"/>
              <a:ext cx="3120" cy="628"/>
            </a:xfrm>
            <a:prstGeom prst="rect">
              <a:avLst/>
            </a:prstGeom>
            <a:noFill/>
            <a:ln>
              <a:noFill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latin typeface="Times New Roman" pitchFamily="18" charset="0"/>
                  <a:cs typeface="Times New Roman" pitchFamily="18" charset="0"/>
                </a:rPr>
                <a:t>2000(22</a:t>
              </a:r>
              <a:r>
                <a:rPr lang="zh-CN" altLang="en-US" sz="2000">
                  <a:latin typeface="Times New Roman" pitchFamily="18" charset="0"/>
                  <a:cs typeface="Times New Roman" pitchFamily="18" charset="0"/>
                </a:rPr>
                <a:t>－</a:t>
              </a:r>
              <a:r>
                <a:rPr lang="en-US" altLang="zh-CN" sz="2000" i="1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altLang="zh-CN" sz="200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zh-CN" altLang="en-US" sz="2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7" name="AutoShape 14"/>
          <p:cNvSpPr>
            <a:spLocks noChangeArrowheads="1"/>
          </p:cNvSpPr>
          <p:nvPr/>
        </p:nvSpPr>
        <p:spPr bwMode="auto">
          <a:xfrm>
            <a:off x="969893" y="3282549"/>
            <a:ext cx="7081838" cy="533400"/>
          </a:xfrm>
          <a:prstGeom prst="roundRect">
            <a:avLst>
              <a:gd name="adj" fmla="val 16667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zh-CN" altLang="en-US" sz="2800" noProof="1"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等量关系：</a:t>
            </a:r>
            <a:r>
              <a:rPr lang="zh-CN" altLang="en-US" sz="2800" noProof="1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螺母总量</a:t>
            </a:r>
            <a:r>
              <a:rPr lang="en-US" altLang="zh-CN" sz="2800" noProof="1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</a:t>
            </a:r>
            <a:r>
              <a:rPr lang="zh-CN" altLang="en-US" sz="2800" noProof="1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螺钉总量</a:t>
            </a:r>
            <a:r>
              <a:rPr lang="en-US" altLang="zh-CN" sz="2800" noProof="1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×2</a:t>
            </a:r>
          </a:p>
        </p:txBody>
      </p:sp>
      <p:sp>
        <p:nvSpPr>
          <p:cNvPr id="48" name="AutoShape 14"/>
          <p:cNvSpPr>
            <a:spLocks noChangeArrowheads="1"/>
          </p:cNvSpPr>
          <p:nvPr/>
        </p:nvSpPr>
        <p:spPr bwMode="auto">
          <a:xfrm>
            <a:off x="962155" y="4050237"/>
            <a:ext cx="7081838" cy="533400"/>
          </a:xfrm>
          <a:prstGeom prst="roundRect">
            <a:avLst>
              <a:gd name="adj" fmla="val 16667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zh-CN" altLang="en-US" sz="2800" noProof="1" smtClean="0"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方程：</a:t>
            </a:r>
            <a:r>
              <a:rPr lang="zh-CN" altLang="en-US" sz="2800" noProof="1" smtClean="0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</a:t>
            </a:r>
            <a:r>
              <a:rPr lang="en-US" altLang="zh-CN" sz="2800" dirty="0" smtClean="0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2000(22</a:t>
            </a:r>
            <a:r>
              <a:rPr lang="zh-CN" altLang="en-US" sz="2800" dirty="0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800" i="1" dirty="0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800" dirty="0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  <a:r>
              <a:rPr lang="zh-CN" altLang="en-US" sz="2800" dirty="0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800" dirty="0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2×1200</a:t>
            </a:r>
            <a:r>
              <a:rPr lang="en-US" altLang="zh-CN" sz="2800" i="1" dirty="0">
                <a:solidFill>
                  <a:srgbClr val="C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endParaRPr lang="en-US" altLang="zh-CN" sz="2800" i="1" noProof="1">
              <a:solidFill>
                <a:srgbClr val="C0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8" grpId="0" bldLvl="0" animBg="1"/>
      <p:bldP spid="47" grpId="0" bldLvl="0" animBg="1"/>
      <p:bldP spid="4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4"/>
          <p:cNvSpPr>
            <a:spLocks noChangeArrowheads="1"/>
          </p:cNvSpPr>
          <p:nvPr/>
        </p:nvSpPr>
        <p:spPr bwMode="auto">
          <a:xfrm>
            <a:off x="683568" y="1275606"/>
            <a:ext cx="8666850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解：设应安排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名工人生产螺钉，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(22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名工人生产螺母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依题意，得 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2000(22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2×1200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.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解方程，得 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10.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所以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22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12.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答：应安排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10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名工人生产螺钉，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12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名工人生产螺母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lang="zh-CN" altLang="en-US" sz="2400" i="1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1" name="云形标注 10"/>
          <p:cNvSpPr/>
          <p:nvPr/>
        </p:nvSpPr>
        <p:spPr>
          <a:xfrm>
            <a:off x="3347864" y="2499742"/>
            <a:ext cx="5256584" cy="1296144"/>
          </a:xfrm>
          <a:prstGeom prst="cloudCallout">
            <a:avLst>
              <a:gd name="adj1" fmla="val -20043"/>
              <a:gd name="adj2" fmla="val -107171"/>
            </a:avLst>
          </a:prstGeom>
          <a:solidFill>
            <a:srgbClr val="FFFFC1"/>
          </a:solidFill>
          <a:ln>
            <a:solidFill>
              <a:srgbClr val="159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如果设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kumimoji="0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名工人生产螺母，怎样列方程？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4"/>
          <p:cNvSpPr>
            <a:spLocks noChangeArrowheads="1"/>
          </p:cNvSpPr>
          <p:nvPr/>
        </p:nvSpPr>
        <p:spPr bwMode="auto">
          <a:xfrm>
            <a:off x="1043608" y="1444015"/>
            <a:ext cx="7543800" cy="203132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解：设应安排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名工人生产螺母，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(22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名工人生产螺钉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依题意得：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2×1200(22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2000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.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827584" y="1635646"/>
            <a:ext cx="8059420" cy="17532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提</a:t>
            </a:r>
            <a:r>
              <a:rPr lang="zh-CN" altLang="en-US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示：</a:t>
            </a:r>
            <a:r>
              <a:rPr lang="zh-CN" altLang="en-US" sz="24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解决“产品配</a:t>
            </a:r>
            <a:r>
              <a:rPr lang="zh-CN" altLang="en-US" sz="240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套</a:t>
            </a:r>
            <a:r>
              <a:rPr lang="zh-CN" altLang="en-US" sz="24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 问题的基本等量关系是加工（或生产）的各种零配件的总数量比等于一套组合件中各种零件的数量比</a:t>
            </a:r>
            <a:r>
              <a:rPr lang="en-US" altLang="zh-CN" sz="24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862716" y="3507854"/>
            <a:ext cx="8039100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zh-CN" altLang="en-US" sz="2400" b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上题中</a:t>
            </a:r>
            <a:r>
              <a:rPr lang="en-US" sz="2400" b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sz="2400" b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刚好配套</a:t>
            </a:r>
            <a:r>
              <a:rPr lang="en-US" sz="2400" b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sz="2400" b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的意思是</a:t>
            </a:r>
          </a:p>
          <a:p>
            <a:pPr marL="0" indent="0">
              <a:lnSpc>
                <a:spcPct val="150000"/>
              </a:lnSpc>
            </a:pPr>
            <a:r>
              <a:rPr lang="zh-CN" sz="2400" b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使得</a:t>
            </a:r>
            <a:r>
              <a:rPr lang="zh-CN" sz="2400" b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螺钉数目与螺母数目的比恰好为</a:t>
            </a:r>
            <a:r>
              <a:rPr lang="en-US" sz="2400" b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1∶2.</a:t>
            </a:r>
            <a:endParaRPr lang="en-US" altLang="en-US" sz="2400" b="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3" name="组合 12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1815</Words>
  <Application>Microsoft Office PowerPoint</Application>
  <PresentationFormat>全屏显示(16:9)</PresentationFormat>
  <Paragraphs>161</Paragraphs>
  <Slides>28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Arial</vt:lpstr>
      <vt:lpstr>宋体</vt:lpstr>
      <vt:lpstr>Times New Roman</vt:lpstr>
      <vt:lpstr>Cambria Math</vt:lpstr>
      <vt:lpstr>楷体</vt:lpstr>
      <vt:lpstr>隶书</vt:lpstr>
      <vt:lpstr>Calibri</vt:lpstr>
      <vt:lpstr>黑体</vt:lpstr>
      <vt:lpstr>1_自定义设计方案</vt:lpstr>
      <vt:lpstr>Microsoft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858</cp:revision>
  <dcterms:created xsi:type="dcterms:W3CDTF">2023-10-19T08:02:00Z</dcterms:created>
  <dcterms:modified xsi:type="dcterms:W3CDTF">2024-08-21T06:47:43Z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